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95" r:id="rId8"/>
    <p:sldId id="263" r:id="rId9"/>
    <p:sldId id="287" r:id="rId10"/>
    <p:sldId id="286" r:id="rId11"/>
    <p:sldId id="264" r:id="rId12"/>
    <p:sldId id="288" r:id="rId13"/>
    <p:sldId id="290" r:id="rId14"/>
    <p:sldId id="291" r:id="rId15"/>
    <p:sldId id="265" r:id="rId16"/>
    <p:sldId id="266" r:id="rId17"/>
    <p:sldId id="267" r:id="rId18"/>
    <p:sldId id="268" r:id="rId19"/>
    <p:sldId id="270" r:id="rId20"/>
    <p:sldId id="296" r:id="rId21"/>
    <p:sldId id="297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nva Sans" panose="020B0604020202020204" charset="0"/>
      <p:regular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Helios" panose="020B0604020202020204" charset="0"/>
      <p:regular r:id="rId33"/>
    </p:embeddedFont>
    <p:embeddedFont>
      <p:font typeface="Helios Bold" panose="020B0604020202020204" charset="0"/>
      <p:regular r:id="rId34"/>
    </p:embeddedFont>
    <p:embeddedFont>
      <p:font typeface="Pragmatica Bold" panose="020B0604020202020204" charset="0"/>
      <p:regular r:id="rId35"/>
    </p:embeddedFont>
    <p:embeddedFont>
      <p:font typeface="Titillium Web Bold" panose="020B0604020202020204" charset="0"/>
      <p:regular r:id="rId36"/>
    </p:embeddedFont>
    <p:embeddedFont>
      <p:font typeface="TT Hoves Bold" panose="020B0604020202020204" charset="0"/>
      <p:regular r:id="rId37"/>
    </p:embeddedFont>
    <p:embeddedFont>
      <p:font typeface="TT Interphases" panose="020B0604020202020204" charset="0"/>
      <p:regular r:id="rId38"/>
    </p:embeddedFont>
    <p:embeddedFont>
      <p:font typeface="TT Interphases 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7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5208" autoAdjust="0"/>
  </p:normalViewPr>
  <p:slideViewPr>
    <p:cSldViewPr>
      <p:cViewPr>
        <p:scale>
          <a:sx n="40" d="100"/>
          <a:sy n="40" d="100"/>
        </p:scale>
        <p:origin x="106" y="4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C066-C324-4EC1-8E2B-2A4D4C2BFBF4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9DD7D-5549-475D-9504-DABE8686D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15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9DD7D-5549-475D-9504-DABE8686D7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32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7708610" y="-412494"/>
            <a:ext cx="18562305" cy="8555165"/>
            <a:chOff x="0" y="0"/>
            <a:chExt cx="406400" cy="187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7F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06848" y="6804594"/>
            <a:ext cx="7555842" cy="3482406"/>
            <a:chOff x="0" y="0"/>
            <a:chExt cx="406400" cy="1873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7FCC">
                <a:alpha val="8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1462" y="3513244"/>
            <a:ext cx="12323307" cy="32913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75420" y="561457"/>
            <a:ext cx="3290340" cy="4597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77FC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5588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65896" y="220895"/>
            <a:ext cx="12957248" cy="1037334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7F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88092" y="220895"/>
            <a:ext cx="6184529" cy="1741880"/>
            <a:chOff x="0" y="0"/>
            <a:chExt cx="8246039" cy="23225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8246039" cy="1371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2012" dirty="0">
                  <a:solidFill>
                    <a:srgbClr val="177FCC"/>
                  </a:solidFill>
                  <a:latin typeface="TT Hoves Bold"/>
                </a:rPr>
                <a:t>Use Case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561352"/>
              <a:ext cx="8246039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EDA18248-233A-418E-8E7C-873D14AF636A}"/>
              </a:ext>
            </a:extLst>
          </p:cNvPr>
          <p:cNvGrpSpPr/>
          <p:nvPr/>
        </p:nvGrpSpPr>
        <p:grpSpPr>
          <a:xfrm rot="16200000">
            <a:off x="2360406" y="1872788"/>
            <a:ext cx="1456034" cy="5400661"/>
            <a:chOff x="0" y="-4468233"/>
            <a:chExt cx="28061975" cy="8246038"/>
          </a:xfrm>
        </p:grpSpPr>
        <p:sp>
          <p:nvSpPr>
            <p:cNvPr id="15" name="TextBox 12">
              <a:extLst>
                <a:ext uri="{FF2B5EF4-FFF2-40B4-BE49-F238E27FC236}">
                  <a16:creationId xmlns:a16="http://schemas.microsoft.com/office/drawing/2014/main" id="{0852BF5D-5D86-45A6-98D0-338D50EE49D6}"/>
                </a:ext>
              </a:extLst>
            </p:cNvPr>
            <p:cNvSpPr txBox="1"/>
            <p:nvPr/>
          </p:nvSpPr>
          <p:spPr>
            <a:xfrm rot="5400000">
              <a:off x="14807155" y="-9477015"/>
              <a:ext cx="8246038" cy="18263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4800" spc="-150" dirty="0">
                  <a:solidFill>
                    <a:srgbClr val="177FCC"/>
                  </a:solidFill>
                  <a:latin typeface="Canva Sans" panose="020B0604020202020204" charset="0"/>
                </a:rPr>
                <a:t>Nurse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F3AE58CD-1D77-4558-971A-E2040DAF17F8}"/>
                </a:ext>
              </a:extLst>
            </p:cNvPr>
            <p:cNvSpPr txBox="1"/>
            <p:nvPr/>
          </p:nvSpPr>
          <p:spPr>
            <a:xfrm>
              <a:off x="0" y="1561352"/>
              <a:ext cx="8246039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D1D5E5-B056-437A-B1FC-EB2B21A65E68}"/>
              </a:ext>
            </a:extLst>
          </p:cNvPr>
          <p:cNvGrpSpPr/>
          <p:nvPr/>
        </p:nvGrpSpPr>
        <p:grpSpPr>
          <a:xfrm>
            <a:off x="2285200" y="4148050"/>
            <a:ext cx="824786" cy="476984"/>
            <a:chOff x="2598269" y="4235037"/>
            <a:chExt cx="824786" cy="476984"/>
          </a:xfrm>
        </p:grpSpPr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6CCA3B5B-E55F-41F1-AF63-C29152374685}"/>
                </a:ext>
              </a:extLst>
            </p:cNvPr>
            <p:cNvSpPr/>
            <p:nvPr/>
          </p:nvSpPr>
          <p:spPr>
            <a:xfrm>
              <a:off x="2598269" y="4235037"/>
              <a:ext cx="348220" cy="474641"/>
            </a:xfrm>
            <a:prstGeom prst="chevr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0FBCA250-CA8B-4DD4-B883-5B126846B1A6}"/>
                </a:ext>
              </a:extLst>
            </p:cNvPr>
            <p:cNvSpPr/>
            <p:nvPr/>
          </p:nvSpPr>
          <p:spPr>
            <a:xfrm>
              <a:off x="2836858" y="4237380"/>
              <a:ext cx="348220" cy="474641"/>
            </a:xfrm>
            <a:prstGeom prst="chevr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D5C2DC4E-6E21-446A-9D55-F871E19F30AA}"/>
                </a:ext>
              </a:extLst>
            </p:cNvPr>
            <p:cNvSpPr/>
            <p:nvPr/>
          </p:nvSpPr>
          <p:spPr>
            <a:xfrm>
              <a:off x="3074835" y="4235037"/>
              <a:ext cx="348220" cy="474641"/>
            </a:xfrm>
            <a:prstGeom prst="chevr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22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77FC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5588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7F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88092" y="220895"/>
            <a:ext cx="6184529" cy="1741880"/>
            <a:chOff x="0" y="0"/>
            <a:chExt cx="8246039" cy="23225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8246039" cy="1371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2012" dirty="0">
                  <a:solidFill>
                    <a:srgbClr val="177FCC"/>
                  </a:solidFill>
                  <a:latin typeface="TT Hoves Bold"/>
                </a:rPr>
                <a:t>Use Case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561352"/>
              <a:ext cx="8246039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65F0921-98B7-4A34-9A3A-544698078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474" y="1028700"/>
            <a:ext cx="11241011" cy="9037405"/>
          </a:xfrm>
          <a:prstGeom prst="rect">
            <a:avLst/>
          </a:prstGeom>
        </p:spPr>
      </p:pic>
      <p:grpSp>
        <p:nvGrpSpPr>
          <p:cNvPr id="16" name="Group 11">
            <a:extLst>
              <a:ext uri="{FF2B5EF4-FFF2-40B4-BE49-F238E27FC236}">
                <a16:creationId xmlns:a16="http://schemas.microsoft.com/office/drawing/2014/main" id="{CF3BEC46-59E2-4DF1-B724-3401E3420155}"/>
              </a:ext>
            </a:extLst>
          </p:cNvPr>
          <p:cNvGrpSpPr/>
          <p:nvPr/>
        </p:nvGrpSpPr>
        <p:grpSpPr>
          <a:xfrm rot="16200000">
            <a:off x="2641807" y="1654543"/>
            <a:ext cx="947632" cy="5455064"/>
            <a:chOff x="-6934133" y="-6006597"/>
            <a:chExt cx="18263602" cy="8329103"/>
          </a:xfrm>
        </p:grpSpPr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7B60722D-C4F9-49CA-9A98-6C66711D177B}"/>
                </a:ext>
              </a:extLst>
            </p:cNvPr>
            <p:cNvSpPr txBox="1"/>
            <p:nvPr/>
          </p:nvSpPr>
          <p:spPr>
            <a:xfrm rot="5400000">
              <a:off x="-1925351" y="-11015379"/>
              <a:ext cx="8246038" cy="18263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4800" spc="-150" dirty="0">
                  <a:solidFill>
                    <a:srgbClr val="177FCC"/>
                  </a:solidFill>
                  <a:latin typeface="Canva Sans" panose="020B0604020202020204" charset="0"/>
                </a:rPr>
                <a:t>Admin</a:t>
              </a:r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82E6F1A3-7C72-46EA-8443-8319076A79EF}"/>
                </a:ext>
              </a:extLst>
            </p:cNvPr>
            <p:cNvSpPr txBox="1"/>
            <p:nvPr/>
          </p:nvSpPr>
          <p:spPr>
            <a:xfrm>
              <a:off x="0" y="1561352"/>
              <a:ext cx="8246039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85EAA3-B834-4D88-8E46-6626135F2922}"/>
              </a:ext>
            </a:extLst>
          </p:cNvPr>
          <p:cNvGrpSpPr/>
          <p:nvPr/>
        </p:nvGrpSpPr>
        <p:grpSpPr>
          <a:xfrm>
            <a:off x="2598269" y="4235037"/>
            <a:ext cx="824786" cy="476984"/>
            <a:chOff x="2598269" y="4235037"/>
            <a:chExt cx="824786" cy="476984"/>
          </a:xfrm>
        </p:grpSpPr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4D777E11-592B-4F46-8FA9-B28E284C5E92}"/>
                </a:ext>
              </a:extLst>
            </p:cNvPr>
            <p:cNvSpPr/>
            <p:nvPr/>
          </p:nvSpPr>
          <p:spPr>
            <a:xfrm>
              <a:off x="2598269" y="4235037"/>
              <a:ext cx="348220" cy="474641"/>
            </a:xfrm>
            <a:prstGeom prst="chevr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3775B839-E611-4F9A-BB79-8611B470D371}"/>
                </a:ext>
              </a:extLst>
            </p:cNvPr>
            <p:cNvSpPr/>
            <p:nvPr/>
          </p:nvSpPr>
          <p:spPr>
            <a:xfrm>
              <a:off x="2836858" y="4237380"/>
              <a:ext cx="348220" cy="474641"/>
            </a:xfrm>
            <a:prstGeom prst="chevr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B730DB97-9B05-4976-AAA0-62C720361137}"/>
                </a:ext>
              </a:extLst>
            </p:cNvPr>
            <p:cNvSpPr/>
            <p:nvPr/>
          </p:nvSpPr>
          <p:spPr>
            <a:xfrm>
              <a:off x="3074835" y="4235037"/>
              <a:ext cx="348220" cy="474641"/>
            </a:xfrm>
            <a:prstGeom prst="chevr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77FC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5588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88092" y="220895"/>
            <a:ext cx="6184529" cy="1741880"/>
            <a:chOff x="0" y="0"/>
            <a:chExt cx="8246039" cy="23225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8246039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2012">
                  <a:solidFill>
                    <a:srgbClr val="177FCC"/>
                  </a:solidFill>
                  <a:latin typeface="TT Hoves Bold"/>
                </a:rPr>
                <a:t>Use Case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561352"/>
              <a:ext cx="8246039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BC034EB-C37E-42B3-9813-52E623B74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762" y="-42242"/>
            <a:ext cx="9947238" cy="10250081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7F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6" name="Group 11">
            <a:extLst>
              <a:ext uri="{FF2B5EF4-FFF2-40B4-BE49-F238E27FC236}">
                <a16:creationId xmlns:a16="http://schemas.microsoft.com/office/drawing/2014/main" id="{C7312069-4EB4-4FD4-8425-FF0F2514D559}"/>
              </a:ext>
            </a:extLst>
          </p:cNvPr>
          <p:cNvGrpSpPr/>
          <p:nvPr/>
        </p:nvGrpSpPr>
        <p:grpSpPr>
          <a:xfrm rot="16200000">
            <a:off x="3026449" y="1020210"/>
            <a:ext cx="907813" cy="6184529"/>
            <a:chOff x="-1354422" y="-6006597"/>
            <a:chExt cx="17496175" cy="9442892"/>
          </a:xfrm>
        </p:grpSpPr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BEDA6613-E199-4003-B206-2E6D84025CDF}"/>
                </a:ext>
              </a:extLst>
            </p:cNvPr>
            <p:cNvSpPr txBox="1"/>
            <p:nvPr/>
          </p:nvSpPr>
          <p:spPr>
            <a:xfrm rot="5400000">
              <a:off x="2672220" y="-10033239"/>
              <a:ext cx="9442892" cy="174961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3600" spc="-150" dirty="0">
                  <a:solidFill>
                    <a:srgbClr val="177FCC"/>
                  </a:solidFill>
                  <a:latin typeface="Canva Sans" panose="020B0604020202020204" charset="0"/>
                </a:rPr>
                <a:t>Medical Center Head</a:t>
              </a:r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243BF243-165B-445C-85CA-B74D6393DA4A}"/>
                </a:ext>
              </a:extLst>
            </p:cNvPr>
            <p:cNvSpPr txBox="1"/>
            <p:nvPr/>
          </p:nvSpPr>
          <p:spPr>
            <a:xfrm>
              <a:off x="0" y="1561352"/>
              <a:ext cx="8246039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E9E794-EA84-4D64-9799-3B513A79D75E}"/>
              </a:ext>
            </a:extLst>
          </p:cNvPr>
          <p:cNvGrpSpPr/>
          <p:nvPr/>
        </p:nvGrpSpPr>
        <p:grpSpPr>
          <a:xfrm>
            <a:off x="4759418" y="3992528"/>
            <a:ext cx="908046" cy="481287"/>
            <a:chOff x="3890610" y="3628076"/>
            <a:chExt cx="908046" cy="481287"/>
          </a:xfrm>
        </p:grpSpPr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7A5DE9AB-B08F-4749-A1F6-899F69C4F902}"/>
                </a:ext>
              </a:extLst>
            </p:cNvPr>
            <p:cNvSpPr/>
            <p:nvPr/>
          </p:nvSpPr>
          <p:spPr>
            <a:xfrm>
              <a:off x="3890610" y="3628076"/>
              <a:ext cx="348220" cy="474641"/>
            </a:xfrm>
            <a:prstGeom prst="chevr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0CB516A8-6445-400C-9064-2A2D6EABA7C4}"/>
                </a:ext>
              </a:extLst>
            </p:cNvPr>
            <p:cNvSpPr/>
            <p:nvPr/>
          </p:nvSpPr>
          <p:spPr>
            <a:xfrm>
              <a:off x="4170523" y="3629281"/>
              <a:ext cx="348220" cy="474641"/>
            </a:xfrm>
            <a:prstGeom prst="chevr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85543846-5659-45AE-BC63-6671984D3008}"/>
                </a:ext>
              </a:extLst>
            </p:cNvPr>
            <p:cNvSpPr/>
            <p:nvPr/>
          </p:nvSpPr>
          <p:spPr>
            <a:xfrm>
              <a:off x="4450436" y="3634722"/>
              <a:ext cx="348220" cy="474641"/>
            </a:xfrm>
            <a:prstGeom prst="chevr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2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7791122-0B97-4C02-A741-04B09DE66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172" y="419047"/>
            <a:ext cx="11227842" cy="913152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77FC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5588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7F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88092" y="220895"/>
            <a:ext cx="6184529" cy="1741880"/>
            <a:chOff x="0" y="0"/>
            <a:chExt cx="8246039" cy="23225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8246039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2012">
                  <a:solidFill>
                    <a:srgbClr val="177FCC"/>
                  </a:solidFill>
                  <a:latin typeface="TT Hoves Bold"/>
                </a:rPr>
                <a:t>Use Case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561352"/>
              <a:ext cx="8246039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3249014D-31F1-4B04-B08C-0F36E3822F8D}"/>
              </a:ext>
            </a:extLst>
          </p:cNvPr>
          <p:cNvGrpSpPr/>
          <p:nvPr/>
        </p:nvGrpSpPr>
        <p:grpSpPr>
          <a:xfrm rot="16200000">
            <a:off x="2216424" y="2210203"/>
            <a:ext cx="1714969" cy="5400661"/>
            <a:chOff x="0" y="-4490394"/>
            <a:chExt cx="33052399" cy="8246038"/>
          </a:xfrm>
        </p:grpSpPr>
        <p:sp>
          <p:nvSpPr>
            <p:cNvPr id="15" name="TextBox 12">
              <a:extLst>
                <a:ext uri="{FF2B5EF4-FFF2-40B4-BE49-F238E27FC236}">
                  <a16:creationId xmlns:a16="http://schemas.microsoft.com/office/drawing/2014/main" id="{2B9F6D59-60B9-473E-87CF-9206CC494628}"/>
                </a:ext>
              </a:extLst>
            </p:cNvPr>
            <p:cNvSpPr txBox="1"/>
            <p:nvPr/>
          </p:nvSpPr>
          <p:spPr>
            <a:xfrm rot="5400000">
              <a:off x="19797579" y="-9499176"/>
              <a:ext cx="8246038" cy="18263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4800" spc="-150" dirty="0">
                  <a:solidFill>
                    <a:srgbClr val="177FCC"/>
                  </a:solidFill>
                  <a:latin typeface="Canva Sans" panose="020B0604020202020204" charset="0"/>
                </a:rPr>
                <a:t>Student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A3472BEC-C150-4AEE-909E-834B671FA124}"/>
                </a:ext>
              </a:extLst>
            </p:cNvPr>
            <p:cNvSpPr txBox="1"/>
            <p:nvPr/>
          </p:nvSpPr>
          <p:spPr>
            <a:xfrm>
              <a:off x="0" y="1561352"/>
              <a:ext cx="8246039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7A5D58-BED5-4A66-822C-2A98D5379463}"/>
              </a:ext>
            </a:extLst>
          </p:cNvPr>
          <p:cNvGrpSpPr/>
          <p:nvPr/>
        </p:nvGrpSpPr>
        <p:grpSpPr>
          <a:xfrm>
            <a:off x="2965231" y="4289245"/>
            <a:ext cx="824786" cy="476984"/>
            <a:chOff x="2598269" y="4235037"/>
            <a:chExt cx="824786" cy="476984"/>
          </a:xfrm>
        </p:grpSpPr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A4376C33-0271-4BE5-8B56-E135C3A3F899}"/>
                </a:ext>
              </a:extLst>
            </p:cNvPr>
            <p:cNvSpPr/>
            <p:nvPr/>
          </p:nvSpPr>
          <p:spPr>
            <a:xfrm>
              <a:off x="2598269" y="4235037"/>
              <a:ext cx="348220" cy="474641"/>
            </a:xfrm>
            <a:prstGeom prst="chevr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EC3BA8A0-F252-44F3-86E6-5C9EC7949061}"/>
                </a:ext>
              </a:extLst>
            </p:cNvPr>
            <p:cNvSpPr/>
            <p:nvPr/>
          </p:nvSpPr>
          <p:spPr>
            <a:xfrm>
              <a:off x="2836858" y="4237380"/>
              <a:ext cx="348220" cy="474641"/>
            </a:xfrm>
            <a:prstGeom prst="chevr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0D98B045-2101-4FE8-8441-8E7D6AA29957}"/>
                </a:ext>
              </a:extLst>
            </p:cNvPr>
            <p:cNvSpPr/>
            <p:nvPr/>
          </p:nvSpPr>
          <p:spPr>
            <a:xfrm>
              <a:off x="3074835" y="4235037"/>
              <a:ext cx="348220" cy="474641"/>
            </a:xfrm>
            <a:prstGeom prst="chevr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325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EF6FB66-6763-4D27-8F5F-600400141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638" y="969822"/>
            <a:ext cx="10148544" cy="8939035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77FC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5588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7F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88092" y="220895"/>
            <a:ext cx="6184529" cy="1741880"/>
            <a:chOff x="0" y="0"/>
            <a:chExt cx="8246039" cy="23225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8246039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2012">
                  <a:solidFill>
                    <a:srgbClr val="177FCC"/>
                  </a:solidFill>
                  <a:latin typeface="TT Hoves Bold"/>
                </a:rPr>
                <a:t>Use Case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561352"/>
              <a:ext cx="8246039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3249014D-31F1-4B04-B08C-0F36E3822F8D}"/>
              </a:ext>
            </a:extLst>
          </p:cNvPr>
          <p:cNvGrpSpPr/>
          <p:nvPr/>
        </p:nvGrpSpPr>
        <p:grpSpPr>
          <a:xfrm rot="16200000">
            <a:off x="2552430" y="1903909"/>
            <a:ext cx="1126387" cy="5455064"/>
            <a:chOff x="-13462697" y="-6006597"/>
            <a:chExt cx="21708736" cy="8329103"/>
          </a:xfrm>
        </p:grpSpPr>
        <p:sp>
          <p:nvSpPr>
            <p:cNvPr id="15" name="TextBox 12">
              <a:extLst>
                <a:ext uri="{FF2B5EF4-FFF2-40B4-BE49-F238E27FC236}">
                  <a16:creationId xmlns:a16="http://schemas.microsoft.com/office/drawing/2014/main" id="{2B9F6D59-60B9-473E-87CF-9206CC494628}"/>
                </a:ext>
              </a:extLst>
            </p:cNvPr>
            <p:cNvSpPr txBox="1"/>
            <p:nvPr/>
          </p:nvSpPr>
          <p:spPr>
            <a:xfrm rot="5400000">
              <a:off x="-8453915" y="-11015379"/>
              <a:ext cx="8246038" cy="18263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4800" spc="-150" dirty="0">
                  <a:solidFill>
                    <a:srgbClr val="177FCC"/>
                  </a:solidFill>
                  <a:latin typeface="Canva Sans" panose="020B0604020202020204" charset="0"/>
                </a:rPr>
                <a:t>Dental Unit Doctor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A3472BEC-C150-4AEE-909E-834B671FA124}"/>
                </a:ext>
              </a:extLst>
            </p:cNvPr>
            <p:cNvSpPr txBox="1"/>
            <p:nvPr/>
          </p:nvSpPr>
          <p:spPr>
            <a:xfrm>
              <a:off x="0" y="1561352"/>
              <a:ext cx="8246039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endParaRPr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783C25-B7EF-40EA-848A-327CF5E58F40}"/>
              </a:ext>
            </a:extLst>
          </p:cNvPr>
          <p:cNvGrpSpPr/>
          <p:nvPr/>
        </p:nvGrpSpPr>
        <p:grpSpPr>
          <a:xfrm>
            <a:off x="5875316" y="4523319"/>
            <a:ext cx="824786" cy="476984"/>
            <a:chOff x="5843155" y="5368646"/>
            <a:chExt cx="824786" cy="476984"/>
          </a:xfrm>
        </p:grpSpPr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7DC624BA-1FF9-43AC-AFC1-5E5400F44CAD}"/>
                </a:ext>
              </a:extLst>
            </p:cNvPr>
            <p:cNvSpPr/>
            <p:nvPr/>
          </p:nvSpPr>
          <p:spPr>
            <a:xfrm>
              <a:off x="5843155" y="5368646"/>
              <a:ext cx="348220" cy="474641"/>
            </a:xfrm>
            <a:prstGeom prst="chevr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EDF115AA-38B0-4A69-B810-558ACD33F9A4}"/>
                </a:ext>
              </a:extLst>
            </p:cNvPr>
            <p:cNvSpPr/>
            <p:nvPr/>
          </p:nvSpPr>
          <p:spPr>
            <a:xfrm>
              <a:off x="6081744" y="5370989"/>
              <a:ext cx="348220" cy="474641"/>
            </a:xfrm>
            <a:prstGeom prst="chevr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A0478702-BD74-4624-873B-6A2616A44B4D}"/>
                </a:ext>
              </a:extLst>
            </p:cNvPr>
            <p:cNvSpPr/>
            <p:nvPr/>
          </p:nvSpPr>
          <p:spPr>
            <a:xfrm>
              <a:off x="6319721" y="5368646"/>
              <a:ext cx="348220" cy="474641"/>
            </a:xfrm>
            <a:prstGeom prst="chevr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67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77FC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5588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7F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t="857" b="857"/>
          <a:stretch>
            <a:fillRect/>
          </a:stretch>
        </p:blipFill>
        <p:spPr>
          <a:xfrm>
            <a:off x="5638800" y="220895"/>
            <a:ext cx="9905999" cy="935274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88092" y="220895"/>
            <a:ext cx="6184529" cy="3799280"/>
            <a:chOff x="0" y="0"/>
            <a:chExt cx="8246039" cy="50657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8246039" cy="411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2012">
                  <a:solidFill>
                    <a:srgbClr val="177FCC"/>
                  </a:solidFill>
                  <a:latin typeface="TT Hoves Bold"/>
                </a:rPr>
                <a:t>Data</a:t>
              </a:r>
            </a:p>
            <a:p>
              <a:pPr>
                <a:lnSpc>
                  <a:spcPts val="8160"/>
                </a:lnSpc>
              </a:pPr>
              <a:r>
                <a:rPr lang="en-US" sz="6800" spc="2012">
                  <a:solidFill>
                    <a:srgbClr val="177FCC"/>
                  </a:solidFill>
                  <a:latin typeface="TT Hoves Bold"/>
                </a:rPr>
                <a:t>Flow </a:t>
              </a:r>
            </a:p>
            <a:p>
              <a:pPr>
                <a:lnSpc>
                  <a:spcPts val="8160"/>
                </a:lnSpc>
              </a:pPr>
              <a:r>
                <a:rPr lang="en-US" sz="6800" spc="2012">
                  <a:solidFill>
                    <a:srgbClr val="177FCC"/>
                  </a:solidFill>
                  <a:latin typeface="TT Hoves Bold"/>
                </a:rPr>
                <a:t>Diagram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304552"/>
              <a:ext cx="8246039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77FC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5588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7F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t="857" b="857"/>
          <a:stretch>
            <a:fillRect/>
          </a:stretch>
        </p:blipFill>
        <p:spPr>
          <a:xfrm>
            <a:off x="6572621" y="220895"/>
            <a:ext cx="8681803" cy="935274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88092" y="220895"/>
            <a:ext cx="6184529" cy="2770580"/>
            <a:chOff x="0" y="0"/>
            <a:chExt cx="8246039" cy="36941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8246039" cy="2743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2012">
                  <a:solidFill>
                    <a:srgbClr val="177FCC"/>
                  </a:solidFill>
                  <a:latin typeface="TT Hoves Bold"/>
                </a:rPr>
                <a:t>Activity Diagram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932952"/>
              <a:ext cx="8246039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4594198" y="-1321890"/>
            <a:ext cx="21853498" cy="5455740"/>
            <a:chOff x="0" y="0"/>
            <a:chExt cx="1012092" cy="252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2092" cy="252670"/>
            </a:xfrm>
            <a:custGeom>
              <a:avLst/>
              <a:gdLst/>
              <a:ahLst/>
              <a:cxnLst/>
              <a:rect l="l" t="t" r="r" b="b"/>
              <a:pathLst>
                <a:path w="1012092" h="252670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7F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77FC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127000" y="-38100"/>
                <a:ext cx="5588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481076"/>
            <a:ext cx="11857217" cy="317180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9480648" y="5978916"/>
            <a:ext cx="8292118" cy="2364808"/>
            <a:chOff x="0" y="0"/>
            <a:chExt cx="11056157" cy="315307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11056157" cy="210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479"/>
                </a:lnSpc>
              </a:pPr>
              <a:r>
                <a:rPr lang="en-US" sz="10399">
                  <a:solidFill>
                    <a:srgbClr val="177FCC"/>
                  </a:solidFill>
                  <a:latin typeface="TT Hoves Bold"/>
                </a:rPr>
                <a:t>Design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91923"/>
              <a:ext cx="8928412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77FC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5588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7F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5379644">
            <a:off x="-5064263" y="1507065"/>
            <a:ext cx="13008121" cy="1741880"/>
            <a:chOff x="0" y="0"/>
            <a:chExt cx="17344161" cy="232250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17344161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877">
                  <a:solidFill>
                    <a:srgbClr val="177FCC"/>
                  </a:solidFill>
                  <a:latin typeface="TT Hoves Bold"/>
                </a:rPr>
                <a:t>Web Application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61352"/>
              <a:ext cx="17344161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endParaRPr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0442A2B-B777-40A0-8A66-8C11CC63C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35" y="647700"/>
            <a:ext cx="9144000" cy="51149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E8BB1D-2A3D-40BD-B820-39A359DEB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6242" y="4229100"/>
            <a:ext cx="6175240" cy="585039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77FC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5588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7F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5379644">
            <a:off x="-5090110" y="157760"/>
            <a:ext cx="13008121" cy="1741880"/>
            <a:chOff x="0" y="0"/>
            <a:chExt cx="17344161" cy="232250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17344161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877">
                  <a:solidFill>
                    <a:srgbClr val="177FCC"/>
                  </a:solidFill>
                  <a:latin typeface="TT Hoves Bold"/>
                </a:rPr>
                <a:t>Mobile App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61352"/>
              <a:ext cx="17344161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D9BD699-59E5-433B-8677-BFA803987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0299" y="2476500"/>
            <a:ext cx="4213636" cy="760755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7E26E7-3045-4E98-B174-52DC1DF9E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533" y="266700"/>
            <a:ext cx="4213635" cy="753564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77FC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5588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6323065"/>
            <a:ext cx="9010242" cy="240648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1028700"/>
            <a:ext cx="7371857" cy="4765616"/>
            <a:chOff x="0" y="0"/>
            <a:chExt cx="9829143" cy="6354155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9829143" cy="514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>
                  <a:solidFill>
                    <a:srgbClr val="177FCC"/>
                  </a:solidFill>
                  <a:latin typeface="TT Hoves Bold"/>
                </a:rPr>
                <a:t>Our DevelopmentTeam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593001"/>
              <a:ext cx="7570122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50656" y="469743"/>
            <a:ext cx="5208644" cy="1408538"/>
            <a:chOff x="0" y="-9525"/>
            <a:chExt cx="6944859" cy="187805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694485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Pasindu Rashmika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61043"/>
              <a:ext cx="6944859" cy="1107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2A2E3A"/>
                  </a:solidFill>
                  <a:latin typeface="Helios"/>
                </a:rPr>
                <a:t>Team Leader-Full Stack Developer/Mobile App Developer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50656" y="2213276"/>
            <a:ext cx="5208644" cy="971784"/>
            <a:chOff x="0" y="0"/>
            <a:chExt cx="6944859" cy="129571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694485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Pasindu Deshan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61042"/>
              <a:ext cx="69448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Helios"/>
                </a:rPr>
                <a:t>Backend Developer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050656" y="3711546"/>
            <a:ext cx="5208644" cy="971784"/>
            <a:chOff x="0" y="0"/>
            <a:chExt cx="6944859" cy="129571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694485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Akila Hasintha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61042"/>
              <a:ext cx="69448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Helios"/>
                </a:rPr>
                <a:t>Mobile App Developer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050656" y="5235780"/>
            <a:ext cx="5208644" cy="971784"/>
            <a:chOff x="0" y="0"/>
            <a:chExt cx="6944859" cy="1295712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9525"/>
              <a:ext cx="694485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Buddika Dananjaya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761042"/>
              <a:ext cx="69448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Helios"/>
                </a:rPr>
                <a:t>Mobile App Developer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050656" y="6731439"/>
            <a:ext cx="5208644" cy="971784"/>
            <a:chOff x="0" y="0"/>
            <a:chExt cx="6944859" cy="1295712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9525"/>
              <a:ext cx="694485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Navodya Sesini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761042"/>
              <a:ext cx="69448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Helios"/>
                </a:rPr>
                <a:t>Frontend Developer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050656" y="8227098"/>
            <a:ext cx="5208644" cy="971784"/>
            <a:chOff x="0" y="0"/>
            <a:chExt cx="6944859" cy="1295712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9525"/>
              <a:ext cx="694485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Minoli Bhagya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61042"/>
              <a:ext cx="69448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Helios"/>
                </a:rPr>
                <a:t>Frontend Developer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FBAA69-5AD0-417F-86B8-C502976133A3}"/>
              </a:ext>
            </a:extLst>
          </p:cNvPr>
          <p:cNvSpPr/>
          <p:nvPr/>
        </p:nvSpPr>
        <p:spPr>
          <a:xfrm>
            <a:off x="3657600" y="4127707"/>
            <a:ext cx="12453258" cy="45720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580DB4-61B6-40DD-BD1B-C4A6C0FB341E}"/>
              </a:ext>
            </a:extLst>
          </p:cNvPr>
          <p:cNvSpPr/>
          <p:nvPr/>
        </p:nvSpPr>
        <p:spPr>
          <a:xfrm>
            <a:off x="3657599" y="4127707"/>
            <a:ext cx="11255829" cy="457200"/>
          </a:xfrm>
          <a:prstGeom prst="roundRect">
            <a:avLst>
              <a:gd name="adj" fmla="val 50000"/>
            </a:avLst>
          </a:prstGeom>
          <a:solidFill>
            <a:srgbClr val="17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7645E-5A90-40AB-A9D2-D73D5AF54AB0}"/>
              </a:ext>
            </a:extLst>
          </p:cNvPr>
          <p:cNvSpPr txBox="1"/>
          <p:nvPr/>
        </p:nvSpPr>
        <p:spPr>
          <a:xfrm>
            <a:off x="524887" y="3920012"/>
            <a:ext cx="2760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Requirement Gathering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33092E-4B9F-4F76-A08D-DF5FB93F1D8C}"/>
              </a:ext>
            </a:extLst>
          </p:cNvPr>
          <p:cNvSpPr txBox="1"/>
          <p:nvPr/>
        </p:nvSpPr>
        <p:spPr>
          <a:xfrm>
            <a:off x="15131354" y="4120269"/>
            <a:ext cx="1197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90%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612C12E-94A8-455D-9F76-8E3CF8D94FAC}"/>
              </a:ext>
            </a:extLst>
          </p:cNvPr>
          <p:cNvSpPr/>
          <p:nvPr/>
        </p:nvSpPr>
        <p:spPr>
          <a:xfrm>
            <a:off x="3657600" y="5259209"/>
            <a:ext cx="12453258" cy="45720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EEF1AF6-E141-49D6-8DB0-1A5E5D4954DB}"/>
              </a:ext>
            </a:extLst>
          </p:cNvPr>
          <p:cNvSpPr/>
          <p:nvPr/>
        </p:nvSpPr>
        <p:spPr>
          <a:xfrm>
            <a:off x="3657600" y="5259209"/>
            <a:ext cx="1981200" cy="457200"/>
          </a:xfrm>
          <a:prstGeom prst="roundRect">
            <a:avLst>
              <a:gd name="adj" fmla="val 50000"/>
            </a:avLst>
          </a:prstGeom>
          <a:solidFill>
            <a:srgbClr val="17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51F2CE-D12B-40DC-BD56-CAC4B94D86D6}"/>
              </a:ext>
            </a:extLst>
          </p:cNvPr>
          <p:cNvSpPr txBox="1"/>
          <p:nvPr/>
        </p:nvSpPr>
        <p:spPr>
          <a:xfrm>
            <a:off x="484739" y="5256333"/>
            <a:ext cx="276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Frontend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DB34A6-BCFE-4DCE-83DD-5532A5489616}"/>
              </a:ext>
            </a:extLst>
          </p:cNvPr>
          <p:cNvSpPr txBox="1"/>
          <p:nvPr/>
        </p:nvSpPr>
        <p:spPr>
          <a:xfrm>
            <a:off x="15131354" y="5251771"/>
            <a:ext cx="1197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20%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B9EB375-0AF2-4C1D-A3B7-181D48176001}"/>
              </a:ext>
            </a:extLst>
          </p:cNvPr>
          <p:cNvSpPr/>
          <p:nvPr/>
        </p:nvSpPr>
        <p:spPr>
          <a:xfrm>
            <a:off x="3657600" y="6337993"/>
            <a:ext cx="12453258" cy="45720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440AADA-270B-41CD-BF3E-ECEF411E9251}"/>
              </a:ext>
            </a:extLst>
          </p:cNvPr>
          <p:cNvSpPr/>
          <p:nvPr/>
        </p:nvSpPr>
        <p:spPr>
          <a:xfrm>
            <a:off x="3657600" y="6337993"/>
            <a:ext cx="5029200" cy="457200"/>
          </a:xfrm>
          <a:prstGeom prst="roundRect">
            <a:avLst>
              <a:gd name="adj" fmla="val 50000"/>
            </a:avLst>
          </a:prstGeom>
          <a:solidFill>
            <a:srgbClr val="17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9B843D-1E5B-41FF-A1BC-1976864FCC32}"/>
              </a:ext>
            </a:extLst>
          </p:cNvPr>
          <p:cNvSpPr txBox="1"/>
          <p:nvPr/>
        </p:nvSpPr>
        <p:spPr>
          <a:xfrm>
            <a:off x="308139" y="6338621"/>
            <a:ext cx="290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Backend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BA0C26-0616-45EC-AD61-708D4ABF8AC5}"/>
              </a:ext>
            </a:extLst>
          </p:cNvPr>
          <p:cNvSpPr txBox="1"/>
          <p:nvPr/>
        </p:nvSpPr>
        <p:spPr>
          <a:xfrm>
            <a:off x="15131354" y="6330555"/>
            <a:ext cx="1197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40%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BFDC395-D581-47F2-97A6-B6CE523288FE}"/>
              </a:ext>
            </a:extLst>
          </p:cNvPr>
          <p:cNvSpPr/>
          <p:nvPr/>
        </p:nvSpPr>
        <p:spPr>
          <a:xfrm>
            <a:off x="3657600" y="7457666"/>
            <a:ext cx="12453258" cy="45720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EC0E9D5-4851-4A64-B579-3E313F77E6CD}"/>
              </a:ext>
            </a:extLst>
          </p:cNvPr>
          <p:cNvSpPr/>
          <p:nvPr/>
        </p:nvSpPr>
        <p:spPr>
          <a:xfrm>
            <a:off x="3657600" y="7457666"/>
            <a:ext cx="4191000" cy="457200"/>
          </a:xfrm>
          <a:prstGeom prst="roundRect">
            <a:avLst>
              <a:gd name="adj" fmla="val 50000"/>
            </a:avLst>
          </a:prstGeom>
          <a:solidFill>
            <a:srgbClr val="17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30E3B4-678C-423E-AC90-39D260F45411}"/>
              </a:ext>
            </a:extLst>
          </p:cNvPr>
          <p:cNvSpPr txBox="1"/>
          <p:nvPr/>
        </p:nvSpPr>
        <p:spPr>
          <a:xfrm>
            <a:off x="483999" y="7421915"/>
            <a:ext cx="276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Mobile App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BB88DF-4B75-430A-A630-8EBFFD77D62A}"/>
              </a:ext>
            </a:extLst>
          </p:cNvPr>
          <p:cNvSpPr txBox="1"/>
          <p:nvPr/>
        </p:nvSpPr>
        <p:spPr>
          <a:xfrm>
            <a:off x="15131354" y="7450228"/>
            <a:ext cx="1197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35%</a:t>
            </a:r>
          </a:p>
        </p:txBody>
      </p:sp>
      <p:sp>
        <p:nvSpPr>
          <p:cNvPr id="67" name="Freeform 3">
            <a:extLst>
              <a:ext uri="{FF2B5EF4-FFF2-40B4-BE49-F238E27FC236}">
                <a16:creationId xmlns:a16="http://schemas.microsoft.com/office/drawing/2014/main" id="{E0FFBA12-1CE5-4EEE-B2D3-B4AF82A0C9DD}"/>
              </a:ext>
            </a:extLst>
          </p:cNvPr>
          <p:cNvSpPr/>
          <p:nvPr/>
        </p:nvSpPr>
        <p:spPr>
          <a:xfrm rot="10800000">
            <a:off x="-5105400" y="-2963077"/>
            <a:ext cx="21853498" cy="5455740"/>
          </a:xfrm>
          <a:custGeom>
            <a:avLst/>
            <a:gdLst/>
            <a:ahLst/>
            <a:cxnLst/>
            <a:rect l="l" t="t" r="r" b="b"/>
            <a:pathLst>
              <a:path w="1012092" h="252670">
                <a:moveTo>
                  <a:pt x="203200" y="0"/>
                </a:moveTo>
                <a:lnTo>
                  <a:pt x="808892" y="0"/>
                </a:lnTo>
                <a:lnTo>
                  <a:pt x="1012092" y="252670"/>
                </a:lnTo>
                <a:lnTo>
                  <a:pt x="0" y="252670"/>
                </a:lnTo>
                <a:lnTo>
                  <a:pt x="203200" y="0"/>
                </a:lnTo>
                <a:close/>
              </a:path>
            </a:pathLst>
          </a:custGeom>
          <a:solidFill>
            <a:srgbClr val="177FCC"/>
          </a:solidFill>
        </p:spPr>
        <p:txBody>
          <a:bodyPr/>
          <a:lstStyle/>
          <a:p>
            <a:endParaRPr lang="en-US"/>
          </a:p>
        </p:txBody>
      </p:sp>
      <p:sp>
        <p:nvSpPr>
          <p:cNvPr id="68" name="TextBox 6">
            <a:extLst>
              <a:ext uri="{FF2B5EF4-FFF2-40B4-BE49-F238E27FC236}">
                <a16:creationId xmlns:a16="http://schemas.microsoft.com/office/drawing/2014/main" id="{ED124527-05AF-480B-8DE0-215211E892A9}"/>
              </a:ext>
            </a:extLst>
          </p:cNvPr>
          <p:cNvSpPr txBox="1"/>
          <p:nvPr/>
        </p:nvSpPr>
        <p:spPr>
          <a:xfrm>
            <a:off x="782404" y="226771"/>
            <a:ext cx="1198823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 dirty="0">
                <a:solidFill>
                  <a:srgbClr val="FFFFFF"/>
                </a:solidFill>
                <a:latin typeface="TT Hoves Bold"/>
              </a:rPr>
              <a:t>Current Progress</a:t>
            </a:r>
          </a:p>
        </p:txBody>
      </p:sp>
      <p:grpSp>
        <p:nvGrpSpPr>
          <p:cNvPr id="69" name="Group 2">
            <a:extLst>
              <a:ext uri="{FF2B5EF4-FFF2-40B4-BE49-F238E27FC236}">
                <a16:creationId xmlns:a16="http://schemas.microsoft.com/office/drawing/2014/main" id="{4D21CF1E-5813-43BB-AE4F-FBBFD1898C23}"/>
              </a:ext>
            </a:extLst>
          </p:cNvPr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70" name="Group 3">
              <a:extLst>
                <a:ext uri="{FF2B5EF4-FFF2-40B4-BE49-F238E27FC236}">
                  <a16:creationId xmlns:a16="http://schemas.microsoft.com/office/drawing/2014/main" id="{6184C047-CB9F-411E-BC23-A36772D7B9DA}"/>
                </a:ext>
              </a:extLst>
            </p:cNvPr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72" name="Freeform 4">
                <a:extLst>
                  <a:ext uri="{FF2B5EF4-FFF2-40B4-BE49-F238E27FC236}">
                    <a16:creationId xmlns:a16="http://schemas.microsoft.com/office/drawing/2014/main" id="{800A5A86-5DC9-47C9-81F0-4157FC99DE2D}"/>
                  </a:ext>
                </a:extLst>
              </p:cNvPr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77FC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TextBox 5">
                <a:extLst>
                  <a:ext uri="{FF2B5EF4-FFF2-40B4-BE49-F238E27FC236}">
                    <a16:creationId xmlns:a16="http://schemas.microsoft.com/office/drawing/2014/main" id="{F25EDF3A-8072-4401-BE18-F2288538EE6E}"/>
                  </a:ext>
                </a:extLst>
              </p:cNvPr>
              <p:cNvSpPr txBox="1"/>
              <p:nvPr/>
            </p:nvSpPr>
            <p:spPr>
              <a:xfrm>
                <a:off x="127000" y="-38100"/>
                <a:ext cx="5588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71" name="TextBox 6">
              <a:extLst>
                <a:ext uri="{FF2B5EF4-FFF2-40B4-BE49-F238E27FC236}">
                  <a16:creationId xmlns:a16="http://schemas.microsoft.com/office/drawing/2014/main" id="{5292B052-6F97-4300-9DFD-97516BDAEF5C}"/>
                </a:ext>
              </a:extLst>
            </p:cNvPr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5" name="Picture 7">
            <a:extLst>
              <a:ext uri="{FF2B5EF4-FFF2-40B4-BE49-F238E27FC236}">
                <a16:creationId xmlns:a16="http://schemas.microsoft.com/office/drawing/2014/main" id="{4009957A-79D6-4E91-A7E7-79CC20CF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92714" y="8496046"/>
            <a:ext cx="6705600" cy="179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9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/>
      <p:bldP spid="18" grpId="0" animBg="1"/>
      <p:bldP spid="28" grpId="0"/>
      <p:bldP spid="30" grpId="0" animBg="1"/>
      <p:bldP spid="40" grpId="0"/>
      <p:bldP spid="42" grpId="0" animBg="1"/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77FC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5588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7F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5379644">
            <a:off x="11916517" y="1948164"/>
            <a:ext cx="1225682" cy="10421240"/>
            <a:chOff x="0" y="1561352"/>
            <a:chExt cx="17344161" cy="24615372"/>
          </a:xfrm>
        </p:grpSpPr>
        <p:sp>
          <p:nvSpPr>
            <p:cNvPr id="11" name="TextBox 11"/>
            <p:cNvSpPr txBox="1"/>
            <p:nvPr/>
          </p:nvSpPr>
          <p:spPr>
            <a:xfrm rot="5379644">
              <a:off x="-6816470" y="16818846"/>
              <a:ext cx="17344156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877" dirty="0">
                  <a:solidFill>
                    <a:srgbClr val="177FCC"/>
                  </a:solidFill>
                  <a:latin typeface="TT Hoves Bold"/>
                </a:rPr>
                <a:t>Thank You…!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61352"/>
              <a:ext cx="17344161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endParaRPr/>
            </a:p>
          </p:txBody>
        </p:sp>
      </p:grpSp>
      <p:pic>
        <p:nvPicPr>
          <p:cNvPr id="14" name="Picture 7">
            <a:extLst>
              <a:ext uri="{FF2B5EF4-FFF2-40B4-BE49-F238E27FC236}">
                <a16:creationId xmlns:a16="http://schemas.microsoft.com/office/drawing/2014/main" id="{25831288-F233-44A1-9617-034B89D484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00" y="1010696"/>
            <a:ext cx="15230306" cy="406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6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0" fill="hold">
                                          <p:stCondLst>
                                            <p:cond delay="6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0" fill="hold">
                                          <p:stCondLst>
                                            <p:cond delay="9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0" fill="hold">
                                          <p:stCondLst>
                                            <p:cond delay="12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795288"/>
              </p:ext>
            </p:extLst>
          </p:nvPr>
        </p:nvGraphicFramePr>
        <p:xfrm>
          <a:off x="8480815" y="1028700"/>
          <a:ext cx="8749910" cy="8505825"/>
        </p:xfrm>
        <a:graphic>
          <a:graphicData uri="http://schemas.openxmlformats.org/drawingml/2006/table">
            <a:tbl>
              <a:tblPr/>
              <a:tblGrid>
                <a:gridCol w="1883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6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ragmatica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u="none" spc="600" baseline="0" dirty="0">
                          <a:solidFill>
                            <a:srgbClr val="FFFFFF"/>
                          </a:solidFill>
                          <a:latin typeface="TT Interphases"/>
                        </a:rPr>
                        <a:t>Project Background</a:t>
                      </a:r>
                      <a:endParaRPr lang="en-US" sz="1100" u="none" spc="600" baseline="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ragmatica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u="none" spc="600" dirty="0">
                          <a:solidFill>
                            <a:srgbClr val="FFFFFF"/>
                          </a:solidFill>
                          <a:latin typeface="TT Interphases"/>
                        </a:rPr>
                        <a:t>Project Definition</a:t>
                      </a:r>
                      <a:endParaRPr lang="en-US" sz="1100" u="none" spc="6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ragmatica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u="none" spc="600" dirty="0">
                          <a:solidFill>
                            <a:srgbClr val="FFFFFF"/>
                          </a:solidFill>
                          <a:latin typeface="TT Interphases"/>
                        </a:rPr>
                        <a:t>Project Solution</a:t>
                      </a:r>
                      <a:endParaRPr lang="en-US" sz="1100" u="none" spc="6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ragmatica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u="none" strike="noStrike" spc="600" dirty="0">
                          <a:solidFill>
                            <a:srgbClr val="FFFFFF"/>
                          </a:solidFill>
                          <a:latin typeface="TT Interphases"/>
                        </a:rPr>
                        <a:t>Technologies</a:t>
                      </a:r>
                      <a:endParaRPr lang="en-US" sz="1100" u="none" strike="noStrike" spc="6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ragmatica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u="none" spc="600" dirty="0">
                          <a:solidFill>
                            <a:srgbClr val="FFFFFF"/>
                          </a:solidFill>
                          <a:latin typeface="TT Interphases"/>
                        </a:rPr>
                        <a:t>Functionalities</a:t>
                      </a:r>
                      <a:endParaRPr lang="en-US" sz="1100" u="none" spc="6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ragmatica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u="none" spc="600" dirty="0">
                          <a:solidFill>
                            <a:srgbClr val="FFFFFF"/>
                          </a:solidFill>
                          <a:latin typeface="TT Interphases"/>
                        </a:rPr>
                        <a:t>Diagrams</a:t>
                      </a:r>
                      <a:endParaRPr lang="en-US" sz="1100" u="none" spc="6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0625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FFFFFF"/>
                          </a:solidFill>
                          <a:latin typeface="Pragmatica Bold"/>
                        </a:rPr>
                        <a:t>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u="none" spc="600" dirty="0">
                          <a:solidFill>
                            <a:srgbClr val="FFFFFF"/>
                          </a:solidFill>
                          <a:latin typeface="TT Interphases"/>
                        </a:rPr>
                        <a:t>Design</a:t>
                      </a:r>
                      <a:endParaRPr lang="en-US" sz="1100" u="none" spc="6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3000" dirty="0">
                          <a:solidFill>
                            <a:schemeClr val="bg1"/>
                          </a:solidFill>
                          <a:latin typeface="Pragmatica Bold" panose="020B0604020202020204" charset="0"/>
                        </a:rPr>
                        <a:t>8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3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99" u="none" kern="1200" spc="600" dirty="0">
                          <a:solidFill>
                            <a:srgbClr val="FFFFFF"/>
                          </a:solidFill>
                          <a:latin typeface="TT Interphases"/>
                          <a:ea typeface="+mn-ea"/>
                          <a:cs typeface="+mn-cs"/>
                        </a:rPr>
                        <a:t>Current Progress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7867" y="5845134"/>
            <a:ext cx="6157621" cy="164716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254243"/>
            <a:ext cx="6227941" cy="191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10"/>
              </a:lnSpc>
            </a:pPr>
            <a:r>
              <a:rPr lang="en-US" sz="6500" spc="65" dirty="0">
                <a:solidFill>
                  <a:srgbClr val="FFFFFF"/>
                </a:solidFill>
                <a:latin typeface="Pragmatica Bold"/>
              </a:rPr>
              <a:t>OUR </a:t>
            </a:r>
            <a:r>
              <a:rPr lang="en-US" sz="6500" u="none" spc="65" dirty="0">
                <a:solidFill>
                  <a:srgbClr val="FFFFFF"/>
                </a:solidFill>
                <a:latin typeface="Pragmatica Bold"/>
              </a:rPr>
              <a:t> CONTENT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9765"/>
          <a:stretch>
            <a:fillRect/>
          </a:stretch>
        </p:blipFill>
        <p:spPr>
          <a:xfrm>
            <a:off x="0" y="0"/>
            <a:ext cx="61883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00800" y="821477"/>
            <a:ext cx="11661483" cy="1250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 dirty="0">
                <a:solidFill>
                  <a:srgbClr val="177FCC"/>
                </a:solidFill>
                <a:latin typeface="TT Hoves Bold"/>
              </a:rPr>
              <a:t>Problem Background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77FC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127000" y="-38100"/>
                <a:ext cx="5588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811268" y="3784648"/>
            <a:ext cx="700296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University Medical Center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69566" y="5044159"/>
            <a:ext cx="733243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Most important and useful place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69566" y="6300824"/>
            <a:ext cx="550363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Amount of students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69566" y="7559738"/>
            <a:ext cx="335768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Many Processes</a:t>
            </a: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FE2CCA58-F725-4627-827B-DB98183D9A6C}"/>
              </a:ext>
            </a:extLst>
          </p:cNvPr>
          <p:cNvSpPr/>
          <p:nvPr/>
        </p:nvSpPr>
        <p:spPr>
          <a:xfrm rot="16200000">
            <a:off x="7898033" y="6505219"/>
            <a:ext cx="481049" cy="270940"/>
          </a:xfrm>
          <a:custGeom>
            <a:avLst/>
            <a:gdLst/>
            <a:ahLst/>
            <a:cxnLst/>
            <a:rect l="l" t="t" r="r" b="b"/>
            <a:pathLst>
              <a:path w="812800" h="457791">
                <a:moveTo>
                  <a:pt x="406400" y="457791"/>
                </a:moveTo>
                <a:lnTo>
                  <a:pt x="812800" y="0"/>
                </a:lnTo>
                <a:lnTo>
                  <a:pt x="0" y="0"/>
                </a:lnTo>
                <a:lnTo>
                  <a:pt x="406400" y="457791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9B105183-35D9-44AC-AD64-9FBDA09CD912}"/>
              </a:ext>
            </a:extLst>
          </p:cNvPr>
          <p:cNvSpPr/>
          <p:nvPr/>
        </p:nvSpPr>
        <p:spPr>
          <a:xfrm rot="16200000">
            <a:off x="7913884" y="7714462"/>
            <a:ext cx="481049" cy="270940"/>
          </a:xfrm>
          <a:custGeom>
            <a:avLst/>
            <a:gdLst/>
            <a:ahLst/>
            <a:cxnLst/>
            <a:rect l="l" t="t" r="r" b="b"/>
            <a:pathLst>
              <a:path w="812800" h="457791">
                <a:moveTo>
                  <a:pt x="406400" y="457791"/>
                </a:moveTo>
                <a:lnTo>
                  <a:pt x="812800" y="0"/>
                </a:lnTo>
                <a:lnTo>
                  <a:pt x="0" y="0"/>
                </a:lnTo>
                <a:lnTo>
                  <a:pt x="406400" y="457791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52D2253E-B20B-450B-B3E3-6FA1F68D85D3}"/>
              </a:ext>
            </a:extLst>
          </p:cNvPr>
          <p:cNvSpPr/>
          <p:nvPr/>
        </p:nvSpPr>
        <p:spPr>
          <a:xfrm rot="16200000">
            <a:off x="7914963" y="5203670"/>
            <a:ext cx="481049" cy="270940"/>
          </a:xfrm>
          <a:custGeom>
            <a:avLst/>
            <a:gdLst/>
            <a:ahLst/>
            <a:cxnLst/>
            <a:rect l="l" t="t" r="r" b="b"/>
            <a:pathLst>
              <a:path w="812800" h="457791">
                <a:moveTo>
                  <a:pt x="406400" y="457791"/>
                </a:moveTo>
                <a:lnTo>
                  <a:pt x="812800" y="0"/>
                </a:lnTo>
                <a:lnTo>
                  <a:pt x="0" y="0"/>
                </a:lnTo>
                <a:lnTo>
                  <a:pt x="406400" y="457791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3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77FC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5588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67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endParaRPr lang="en-US" sz="1800" dirty="0">
                <a:solidFill>
                  <a:srgbClr val="FFFFFF"/>
                </a:solidFill>
                <a:latin typeface="Helios Bold"/>
              </a:endParaRP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539587" y="15541"/>
            <a:ext cx="15080946" cy="10271459"/>
            <a:chOff x="0" y="0"/>
            <a:chExt cx="5475623" cy="37293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177F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800" r="-202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3587789"/>
            <a:ext cx="3086100" cy="33030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elios Bold"/>
              </a:rPr>
              <a:t>Manual System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28700" y="479405"/>
            <a:ext cx="12662766" cy="3053484"/>
            <a:chOff x="0" y="-1279640"/>
            <a:chExt cx="16883687" cy="4071312"/>
          </a:xfrm>
        </p:grpSpPr>
        <p:sp>
          <p:nvSpPr>
            <p:cNvPr id="23" name="TextBox 23"/>
            <p:cNvSpPr txBox="1"/>
            <p:nvPr/>
          </p:nvSpPr>
          <p:spPr>
            <a:xfrm>
              <a:off x="46892" y="-1279640"/>
              <a:ext cx="16836795" cy="171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 dirty="0">
                  <a:solidFill>
                    <a:srgbClr val="177FCC"/>
                  </a:solidFill>
                  <a:latin typeface="TT Hoves Bold"/>
                </a:rPr>
                <a:t>Problem Definition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030518"/>
              <a:ext cx="13798468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7FCC">
                <a:alpha val="8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6190504">
            <a:off x="4570434" y="4703228"/>
            <a:ext cx="20944242" cy="9652974"/>
            <a:chOff x="0" y="0"/>
            <a:chExt cx="406400" cy="18730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7FCC">
                <a:alpha val="8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C3D6C361-3BB9-42FF-86CA-D4692B2C07A8}"/>
              </a:ext>
            </a:extLst>
          </p:cNvPr>
          <p:cNvSpPr/>
          <p:nvPr/>
        </p:nvSpPr>
        <p:spPr>
          <a:xfrm>
            <a:off x="1668764" y="3078590"/>
            <a:ext cx="348220" cy="474641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33435A88-6EC7-4D91-AD43-BDD816DD0ED1}"/>
              </a:ext>
            </a:extLst>
          </p:cNvPr>
          <p:cNvSpPr txBox="1"/>
          <p:nvPr/>
        </p:nvSpPr>
        <p:spPr>
          <a:xfrm>
            <a:off x="2598764" y="3066542"/>
            <a:ext cx="335768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Manual System</a:t>
            </a: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696EFC28-DCA9-46D8-88E0-8BE622FBFD85}"/>
              </a:ext>
            </a:extLst>
          </p:cNvPr>
          <p:cNvSpPr txBox="1"/>
          <p:nvPr/>
        </p:nvSpPr>
        <p:spPr>
          <a:xfrm>
            <a:off x="3454498" y="4752437"/>
            <a:ext cx="335768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Search Books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89C34ED9-6D5F-4BA5-81C1-374721706778}"/>
              </a:ext>
            </a:extLst>
          </p:cNvPr>
          <p:cNvSpPr txBox="1"/>
          <p:nvPr/>
        </p:nvSpPr>
        <p:spPr>
          <a:xfrm>
            <a:off x="4353164" y="6438332"/>
            <a:ext cx="4167939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Doctor Availability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0F2C2C0C-2A2F-45DC-B3F1-DA73EEAF99AF}"/>
              </a:ext>
            </a:extLst>
          </p:cNvPr>
          <p:cNvSpPr txBox="1"/>
          <p:nvPr/>
        </p:nvSpPr>
        <p:spPr>
          <a:xfrm>
            <a:off x="5219654" y="8092495"/>
            <a:ext cx="335768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No Evidence</a:t>
            </a: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0944290F-C522-4039-B143-D34E13397F40}"/>
              </a:ext>
            </a:extLst>
          </p:cNvPr>
          <p:cNvSpPr/>
          <p:nvPr/>
        </p:nvSpPr>
        <p:spPr>
          <a:xfrm>
            <a:off x="2617981" y="4780763"/>
            <a:ext cx="348220" cy="474641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C5745911-1EC5-402F-85B6-42CD79821A58}"/>
              </a:ext>
            </a:extLst>
          </p:cNvPr>
          <p:cNvSpPr/>
          <p:nvPr/>
        </p:nvSpPr>
        <p:spPr>
          <a:xfrm>
            <a:off x="4368503" y="8145370"/>
            <a:ext cx="348220" cy="474641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Arrow: Chevron 38">
            <a:extLst>
              <a:ext uri="{FF2B5EF4-FFF2-40B4-BE49-F238E27FC236}">
                <a16:creationId xmlns:a16="http://schemas.microsoft.com/office/drawing/2014/main" id="{4A6377A4-5DB5-42A3-857E-FD7C00E6DD8B}"/>
              </a:ext>
            </a:extLst>
          </p:cNvPr>
          <p:cNvSpPr/>
          <p:nvPr/>
        </p:nvSpPr>
        <p:spPr>
          <a:xfrm>
            <a:off x="3454498" y="6482683"/>
            <a:ext cx="348220" cy="474641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/>
      <p:bldP spid="35" grpId="0"/>
      <p:bldP spid="36" grpId="0"/>
      <p:bldP spid="37" grpId="0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77F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799375" y="3253109"/>
            <a:ext cx="845992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8799375" y="6290721"/>
            <a:ext cx="845992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t="2584" b="2584"/>
          <a:stretch>
            <a:fillRect/>
          </a:stretch>
        </p:blipFill>
        <p:spPr>
          <a:xfrm>
            <a:off x="159605" y="5143500"/>
            <a:ext cx="8326771" cy="2108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355985" y="3946724"/>
            <a:ext cx="1724872" cy="172487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375426" y="6936082"/>
            <a:ext cx="1705431" cy="170543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1057275"/>
            <a:ext cx="7109601" cy="188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10"/>
              </a:lnSpc>
            </a:pPr>
            <a:r>
              <a:rPr lang="en-US" sz="6500" u="none" spc="65" dirty="0">
                <a:solidFill>
                  <a:srgbClr val="177FCC"/>
                </a:solidFill>
                <a:latin typeface="Pragmatica Bold"/>
              </a:rPr>
              <a:t>PROPOSED SOLUTIONS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799375" y="1237750"/>
            <a:ext cx="8459925" cy="1050256"/>
            <a:chOff x="0" y="0"/>
            <a:chExt cx="11279900" cy="140034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11279900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dirty="0">
                  <a:solidFill>
                    <a:srgbClr val="000000"/>
                  </a:solidFill>
                  <a:latin typeface="TT Interphases Bold"/>
                </a:rPr>
                <a:t>Main </a:t>
              </a:r>
              <a:r>
                <a:rPr lang="en-US" sz="3399" u="none" dirty="0">
                  <a:solidFill>
                    <a:srgbClr val="000000"/>
                  </a:solidFill>
                  <a:latin typeface="TT Interphases Bold"/>
                </a:rPr>
                <a:t>Solution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18757"/>
              <a:ext cx="11279900" cy="481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6"/>
                </a:lnSpc>
              </a:pPr>
              <a:r>
                <a:rPr lang="en-US" sz="2400" spc="24" dirty="0">
                  <a:solidFill>
                    <a:srgbClr val="000000"/>
                  </a:solidFill>
                  <a:latin typeface="TT Interphases"/>
                </a:rPr>
                <a:t>Developing a system to maintain the process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99375" y="4275362"/>
            <a:ext cx="8459925" cy="1035317"/>
            <a:chOff x="0" y="0"/>
            <a:chExt cx="11279900" cy="138042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11279900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 dirty="0">
                  <a:solidFill>
                    <a:srgbClr val="000000"/>
                  </a:solidFill>
                  <a:latin typeface="TT Interphases Bold"/>
                </a:rPr>
                <a:t>Solution # 1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18757"/>
              <a:ext cx="1127990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6"/>
                </a:lnSpc>
              </a:pPr>
              <a:r>
                <a:rPr lang="en-US" sz="2400" spc="24" dirty="0">
                  <a:solidFill>
                    <a:srgbClr val="000000"/>
                  </a:solidFill>
                  <a:latin typeface="TT Interphases"/>
                </a:rPr>
                <a:t>Web Application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799375" y="7312974"/>
            <a:ext cx="8459925" cy="1035317"/>
            <a:chOff x="0" y="0"/>
            <a:chExt cx="11279900" cy="138042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11279900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000000"/>
                  </a:solidFill>
                  <a:latin typeface="TT Interphases Bold"/>
                </a:rPr>
                <a:t>Solution # 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18757"/>
              <a:ext cx="1127990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6"/>
                </a:lnSpc>
              </a:pPr>
              <a:r>
                <a:rPr lang="en-US" sz="2400" spc="24" dirty="0">
                  <a:solidFill>
                    <a:srgbClr val="000000"/>
                  </a:solidFill>
                  <a:latin typeface="TT Interphases"/>
                </a:rPr>
                <a:t>Mobile Application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5680819" y="-1394125"/>
            <a:ext cx="21853498" cy="5455740"/>
            <a:chOff x="0" y="0"/>
            <a:chExt cx="1012092" cy="252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2092" cy="252670"/>
            </a:xfrm>
            <a:custGeom>
              <a:avLst/>
              <a:gdLst/>
              <a:ahLst/>
              <a:cxnLst/>
              <a:rect l="l" t="t" r="r" b="b"/>
              <a:pathLst>
                <a:path w="1012092" h="252670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7FCC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1988230" cy="2069533"/>
            <a:chOff x="0" y="0"/>
            <a:chExt cx="15984307" cy="2759377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5984307" cy="171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 dirty="0">
                  <a:solidFill>
                    <a:srgbClr val="FFFFFF"/>
                  </a:solidFill>
                  <a:latin typeface="TT Hoves Bold"/>
                </a:rPr>
                <a:t>Functionalities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98223"/>
              <a:ext cx="12908144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endParaRPr lang="en-US" sz="3399" u="none" dirty="0">
                <a:solidFill>
                  <a:srgbClr val="FFFFFF"/>
                </a:solidFill>
                <a:latin typeface="Helios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77FCC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127000" y="-38100"/>
                <a:ext cx="5588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942882" y="475615"/>
              <a:ext cx="2698286" cy="367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endParaRPr lang="en-US" sz="1800" dirty="0">
                <a:solidFill>
                  <a:srgbClr val="FFFFFF"/>
                </a:solidFill>
                <a:latin typeface="Helios Bold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48622DF-4DDA-49B3-8044-EFF699A65873}"/>
              </a:ext>
            </a:extLst>
          </p:cNvPr>
          <p:cNvGrpSpPr/>
          <p:nvPr/>
        </p:nvGrpSpPr>
        <p:grpSpPr>
          <a:xfrm>
            <a:off x="5167230" y="5330482"/>
            <a:ext cx="3295436" cy="1638561"/>
            <a:chOff x="9652143" y="5570042"/>
            <a:chExt cx="3295436" cy="1638561"/>
          </a:xfrm>
        </p:grpSpPr>
        <p:sp>
          <p:nvSpPr>
            <p:cNvPr id="25" name="TextBox 25"/>
            <p:cNvSpPr txBox="1"/>
            <p:nvPr/>
          </p:nvSpPr>
          <p:spPr>
            <a:xfrm>
              <a:off x="9652143" y="6814008"/>
              <a:ext cx="3295436" cy="394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u="none" dirty="0">
                  <a:solidFill>
                    <a:srgbClr val="2A2E3A"/>
                  </a:solidFill>
                  <a:latin typeface="Helios"/>
                </a:rPr>
                <a:t>SMS Alerts</a:t>
              </a:r>
            </a:p>
          </p:txBody>
        </p:sp>
        <p:pic>
          <p:nvPicPr>
            <p:cNvPr id="33" name="Graphic 32" descr="Chat RTL">
              <a:extLst>
                <a:ext uri="{FF2B5EF4-FFF2-40B4-BE49-F238E27FC236}">
                  <a16:creationId xmlns:a16="http://schemas.microsoft.com/office/drawing/2014/main" id="{75CAC15B-7EC3-4F73-9062-928580BFF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42661" y="5570042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9908B76-B004-487A-B4AE-4F25D367D52B}"/>
              </a:ext>
            </a:extLst>
          </p:cNvPr>
          <p:cNvGrpSpPr/>
          <p:nvPr/>
        </p:nvGrpSpPr>
        <p:grpSpPr>
          <a:xfrm>
            <a:off x="2327306" y="7498775"/>
            <a:ext cx="3295436" cy="1638561"/>
            <a:chOff x="1028700" y="5570042"/>
            <a:chExt cx="3295436" cy="1638561"/>
          </a:xfrm>
        </p:grpSpPr>
        <p:sp>
          <p:nvSpPr>
            <p:cNvPr id="23" name="TextBox 23"/>
            <p:cNvSpPr txBox="1"/>
            <p:nvPr/>
          </p:nvSpPr>
          <p:spPr>
            <a:xfrm>
              <a:off x="1028700" y="6814008"/>
              <a:ext cx="3295436" cy="394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u="none" dirty="0">
                  <a:solidFill>
                    <a:srgbClr val="2A2E3A"/>
                  </a:solidFill>
                  <a:latin typeface="Helios"/>
                </a:rPr>
                <a:t>CRUD Operation</a:t>
              </a:r>
            </a:p>
          </p:txBody>
        </p:sp>
        <p:pic>
          <p:nvPicPr>
            <p:cNvPr id="37" name="Graphic 36" descr="Pencil">
              <a:extLst>
                <a:ext uri="{FF2B5EF4-FFF2-40B4-BE49-F238E27FC236}">
                  <a16:creationId xmlns:a16="http://schemas.microsoft.com/office/drawing/2014/main" id="{7B55567B-FCB0-4829-80D4-55A2A26A2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9218" y="5570042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146AAC5-DE8E-4076-8F02-5598A93D6CD8}"/>
              </a:ext>
            </a:extLst>
          </p:cNvPr>
          <p:cNvGrpSpPr/>
          <p:nvPr/>
        </p:nvGrpSpPr>
        <p:grpSpPr>
          <a:xfrm>
            <a:off x="14774402" y="6871444"/>
            <a:ext cx="3295436" cy="1691504"/>
            <a:chOff x="5340421" y="5517099"/>
            <a:chExt cx="3295436" cy="1691504"/>
          </a:xfrm>
        </p:grpSpPr>
        <p:sp>
          <p:nvSpPr>
            <p:cNvPr id="24" name="TextBox 24"/>
            <p:cNvSpPr txBox="1"/>
            <p:nvPr/>
          </p:nvSpPr>
          <p:spPr>
            <a:xfrm>
              <a:off x="5340421" y="6814008"/>
              <a:ext cx="3295436" cy="394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u="none" dirty="0">
                  <a:solidFill>
                    <a:srgbClr val="2A2E3A"/>
                  </a:solidFill>
                  <a:latin typeface="Helios"/>
                </a:rPr>
                <a:t>Appointments</a:t>
              </a:r>
            </a:p>
          </p:txBody>
        </p:sp>
        <p:pic>
          <p:nvPicPr>
            <p:cNvPr id="39" name="Graphic 38" descr="Daily calendar">
              <a:extLst>
                <a:ext uri="{FF2B5EF4-FFF2-40B4-BE49-F238E27FC236}">
                  <a16:creationId xmlns:a16="http://schemas.microsoft.com/office/drawing/2014/main" id="{B0EEB6B1-53FE-4D0D-B8AF-8CE7B6AA8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30939" y="5517099"/>
              <a:ext cx="914400" cy="9144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52FFAFD-CFC5-4F09-AEB7-B58F7067AB49}"/>
              </a:ext>
            </a:extLst>
          </p:cNvPr>
          <p:cNvGrpSpPr/>
          <p:nvPr/>
        </p:nvGrpSpPr>
        <p:grpSpPr>
          <a:xfrm>
            <a:off x="8484147" y="7594551"/>
            <a:ext cx="3295436" cy="1548912"/>
            <a:chOff x="1676400" y="7795764"/>
            <a:chExt cx="3295436" cy="1548912"/>
          </a:xfrm>
        </p:grpSpPr>
        <p:sp>
          <p:nvSpPr>
            <p:cNvPr id="45" name="TextBox 23">
              <a:extLst>
                <a:ext uri="{FF2B5EF4-FFF2-40B4-BE49-F238E27FC236}">
                  <a16:creationId xmlns:a16="http://schemas.microsoft.com/office/drawing/2014/main" id="{CB8A1FA9-924A-4EC7-AF7E-EC2E084055D9}"/>
                </a:ext>
              </a:extLst>
            </p:cNvPr>
            <p:cNvSpPr txBox="1"/>
            <p:nvPr/>
          </p:nvSpPr>
          <p:spPr>
            <a:xfrm>
              <a:off x="1676400" y="8950081"/>
              <a:ext cx="3295436" cy="394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2A2E3A"/>
                  </a:solidFill>
                  <a:latin typeface="Helios"/>
                </a:rPr>
                <a:t>Push Notifications</a:t>
              </a:r>
              <a:endParaRPr lang="en-US" sz="2400" u="none" dirty="0">
                <a:solidFill>
                  <a:srgbClr val="2A2E3A"/>
                </a:solidFill>
                <a:latin typeface="Helios"/>
              </a:endParaRPr>
            </a:p>
          </p:txBody>
        </p:sp>
        <p:pic>
          <p:nvPicPr>
            <p:cNvPr id="48" name="Graphic 47" descr="Bell">
              <a:extLst>
                <a:ext uri="{FF2B5EF4-FFF2-40B4-BE49-F238E27FC236}">
                  <a16:creationId xmlns:a16="http://schemas.microsoft.com/office/drawing/2014/main" id="{AE42F9F4-0C7A-4233-BCE1-2C7142D32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66918" y="7795764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F927FB1-40C6-4751-985B-7EB229833139}"/>
              </a:ext>
            </a:extLst>
          </p:cNvPr>
          <p:cNvGrpSpPr/>
          <p:nvPr/>
        </p:nvGrpSpPr>
        <p:grpSpPr>
          <a:xfrm>
            <a:off x="10131865" y="5282325"/>
            <a:ext cx="3295436" cy="1691504"/>
            <a:chOff x="13963864" y="5517099"/>
            <a:chExt cx="3295436" cy="1691504"/>
          </a:xfrm>
        </p:grpSpPr>
        <p:sp>
          <p:nvSpPr>
            <p:cNvPr id="34" name="TextBox 26">
              <a:extLst>
                <a:ext uri="{FF2B5EF4-FFF2-40B4-BE49-F238E27FC236}">
                  <a16:creationId xmlns:a16="http://schemas.microsoft.com/office/drawing/2014/main" id="{7F527F35-13F9-4E45-AA6B-DB05B4898F4D}"/>
                </a:ext>
              </a:extLst>
            </p:cNvPr>
            <p:cNvSpPr txBox="1"/>
            <p:nvPr/>
          </p:nvSpPr>
          <p:spPr>
            <a:xfrm>
              <a:off x="13963864" y="6814008"/>
              <a:ext cx="3295436" cy="394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u="none" dirty="0">
                  <a:solidFill>
                    <a:srgbClr val="2A2E3A"/>
                  </a:solidFill>
                  <a:latin typeface="Helios"/>
                </a:rPr>
                <a:t>Automated Email</a:t>
              </a:r>
            </a:p>
          </p:txBody>
        </p:sp>
        <p:pic>
          <p:nvPicPr>
            <p:cNvPr id="36" name="Graphic 35" descr="Email">
              <a:extLst>
                <a:ext uri="{FF2B5EF4-FFF2-40B4-BE49-F238E27FC236}">
                  <a16:creationId xmlns:a16="http://schemas.microsoft.com/office/drawing/2014/main" id="{7BFAEBC4-5753-423B-B2A8-3F599B86A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71392" y="5517099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90B1A5-475A-4CB4-86E2-ADD70FA58244}"/>
              </a:ext>
            </a:extLst>
          </p:cNvPr>
          <p:cNvGrpSpPr/>
          <p:nvPr/>
        </p:nvGrpSpPr>
        <p:grpSpPr>
          <a:xfrm>
            <a:off x="13963864" y="2873265"/>
            <a:ext cx="3295436" cy="1473469"/>
            <a:chOff x="10450387" y="5569513"/>
            <a:chExt cx="3295436" cy="1473469"/>
          </a:xfrm>
        </p:grpSpPr>
        <p:sp>
          <p:nvSpPr>
            <p:cNvPr id="26" name="TextBox 26"/>
            <p:cNvSpPr txBox="1"/>
            <p:nvPr/>
          </p:nvSpPr>
          <p:spPr>
            <a:xfrm>
              <a:off x="10450387" y="6648387"/>
              <a:ext cx="3295436" cy="394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u="none" dirty="0">
                  <a:solidFill>
                    <a:srgbClr val="2A2E3A"/>
                  </a:solidFill>
                  <a:latin typeface="Helios"/>
                </a:rPr>
                <a:t>Decision Making by Ai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C9631BD-7DBB-4C56-AD17-C84E041FE8CD}"/>
                </a:ext>
              </a:extLst>
            </p:cNvPr>
            <p:cNvGrpSpPr/>
            <p:nvPr/>
          </p:nvGrpSpPr>
          <p:grpSpPr>
            <a:xfrm>
              <a:off x="12007617" y="5569513"/>
              <a:ext cx="666750" cy="680180"/>
              <a:chOff x="12007617" y="5569513"/>
              <a:chExt cx="666750" cy="680180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D60579D0-3C3C-4F55-AF00-26743C15FE80}"/>
                  </a:ext>
                </a:extLst>
              </p:cNvPr>
              <p:cNvSpPr/>
              <p:nvPr/>
            </p:nvSpPr>
            <p:spPr>
              <a:xfrm>
                <a:off x="12007617" y="5573418"/>
                <a:ext cx="666750" cy="676275"/>
              </a:xfrm>
              <a:custGeom>
                <a:avLst/>
                <a:gdLst>
                  <a:gd name="connsiteX0" fmla="*/ 64294 w 666750"/>
                  <a:gd name="connsiteY0" fmla="*/ 7144 h 676275"/>
                  <a:gd name="connsiteX1" fmla="*/ 7144 w 666750"/>
                  <a:gd name="connsiteY1" fmla="*/ 7144 h 676275"/>
                  <a:gd name="connsiteX2" fmla="*/ 7144 w 666750"/>
                  <a:gd name="connsiteY2" fmla="*/ 673894 h 676275"/>
                  <a:gd name="connsiteX3" fmla="*/ 664369 w 666750"/>
                  <a:gd name="connsiteY3" fmla="*/ 673894 h 676275"/>
                  <a:gd name="connsiteX4" fmla="*/ 664369 w 666750"/>
                  <a:gd name="connsiteY4" fmla="*/ 616744 h 676275"/>
                  <a:gd name="connsiteX5" fmla="*/ 64294 w 666750"/>
                  <a:gd name="connsiteY5" fmla="*/ 616744 h 676275"/>
                  <a:gd name="connsiteX6" fmla="*/ 64294 w 666750"/>
                  <a:gd name="connsiteY6" fmla="*/ 7144 h 676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6750" h="676275">
                    <a:moveTo>
                      <a:pt x="64294" y="7144"/>
                    </a:moveTo>
                    <a:lnTo>
                      <a:pt x="7144" y="7144"/>
                    </a:lnTo>
                    <a:lnTo>
                      <a:pt x="7144" y="673894"/>
                    </a:lnTo>
                    <a:lnTo>
                      <a:pt x="664369" y="673894"/>
                    </a:lnTo>
                    <a:lnTo>
                      <a:pt x="664369" y="616744"/>
                    </a:lnTo>
                    <a:lnTo>
                      <a:pt x="64294" y="616744"/>
                    </a:lnTo>
                    <a:lnTo>
                      <a:pt x="64294" y="7144"/>
                    </a:lnTo>
                    <a:close/>
                  </a:path>
                </a:pathLst>
              </a:custGeom>
              <a:solidFill>
                <a:srgbClr val="177FCC"/>
              </a:solidFill>
              <a:ln w="9525" cap="flat">
                <a:solidFill>
                  <a:srgbClr val="177F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6A2910E-5B93-4FF4-BE32-29F2E7923AD6}"/>
                  </a:ext>
                </a:extLst>
              </p:cNvPr>
              <p:cNvSpPr/>
              <p:nvPr/>
            </p:nvSpPr>
            <p:spPr>
              <a:xfrm>
                <a:off x="12121917" y="5573418"/>
                <a:ext cx="152400" cy="561975"/>
              </a:xfrm>
              <a:custGeom>
                <a:avLst/>
                <a:gdLst>
                  <a:gd name="connsiteX0" fmla="*/ 7144 w 152400"/>
                  <a:gd name="connsiteY0" fmla="*/ 7144 h 561975"/>
                  <a:gd name="connsiteX1" fmla="*/ 150019 w 152400"/>
                  <a:gd name="connsiteY1" fmla="*/ 7144 h 561975"/>
                  <a:gd name="connsiteX2" fmla="*/ 150019 w 152400"/>
                  <a:gd name="connsiteY2" fmla="*/ 559594 h 561975"/>
                  <a:gd name="connsiteX3" fmla="*/ 7144 w 152400"/>
                  <a:gd name="connsiteY3" fmla="*/ 559594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561975">
                    <a:moveTo>
                      <a:pt x="7144" y="7144"/>
                    </a:moveTo>
                    <a:lnTo>
                      <a:pt x="150019" y="7144"/>
                    </a:lnTo>
                    <a:lnTo>
                      <a:pt x="150019" y="559594"/>
                    </a:lnTo>
                    <a:lnTo>
                      <a:pt x="7144" y="559594"/>
                    </a:lnTo>
                    <a:close/>
                  </a:path>
                </a:pathLst>
              </a:custGeom>
              <a:solidFill>
                <a:srgbClr val="177FCC"/>
              </a:solidFill>
              <a:ln w="9525" cap="flat">
                <a:solidFill>
                  <a:srgbClr val="177F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FB48765-7739-4126-B7E8-AD6A0E9E82AB}"/>
                  </a:ext>
                </a:extLst>
              </p:cNvPr>
              <p:cNvSpPr/>
              <p:nvPr/>
            </p:nvSpPr>
            <p:spPr>
              <a:xfrm>
                <a:off x="12321942" y="5763918"/>
                <a:ext cx="152400" cy="371475"/>
              </a:xfrm>
              <a:custGeom>
                <a:avLst/>
                <a:gdLst>
                  <a:gd name="connsiteX0" fmla="*/ 7144 w 152400"/>
                  <a:gd name="connsiteY0" fmla="*/ 7144 h 371475"/>
                  <a:gd name="connsiteX1" fmla="*/ 150019 w 152400"/>
                  <a:gd name="connsiteY1" fmla="*/ 7144 h 371475"/>
                  <a:gd name="connsiteX2" fmla="*/ 150019 w 152400"/>
                  <a:gd name="connsiteY2" fmla="*/ 369094 h 371475"/>
                  <a:gd name="connsiteX3" fmla="*/ 7144 w 152400"/>
                  <a:gd name="connsiteY3" fmla="*/ 369094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371475">
                    <a:moveTo>
                      <a:pt x="7144" y="7144"/>
                    </a:moveTo>
                    <a:lnTo>
                      <a:pt x="150019" y="7144"/>
                    </a:lnTo>
                    <a:lnTo>
                      <a:pt x="150019" y="369094"/>
                    </a:lnTo>
                    <a:lnTo>
                      <a:pt x="7144" y="369094"/>
                    </a:lnTo>
                    <a:close/>
                  </a:path>
                </a:pathLst>
              </a:custGeom>
              <a:solidFill>
                <a:srgbClr val="177FCC"/>
              </a:solidFill>
              <a:ln w="9525" cap="flat">
                <a:solidFill>
                  <a:srgbClr val="177F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A3980B9-9F2E-4656-95F4-CB0AB60D2449}"/>
                  </a:ext>
                </a:extLst>
              </p:cNvPr>
              <p:cNvSpPr/>
              <p:nvPr/>
            </p:nvSpPr>
            <p:spPr>
              <a:xfrm>
                <a:off x="12521967" y="5935368"/>
                <a:ext cx="152400" cy="200025"/>
              </a:xfrm>
              <a:custGeom>
                <a:avLst/>
                <a:gdLst>
                  <a:gd name="connsiteX0" fmla="*/ 7144 w 152400"/>
                  <a:gd name="connsiteY0" fmla="*/ 7144 h 200025"/>
                  <a:gd name="connsiteX1" fmla="*/ 150019 w 152400"/>
                  <a:gd name="connsiteY1" fmla="*/ 7144 h 200025"/>
                  <a:gd name="connsiteX2" fmla="*/ 150019 w 152400"/>
                  <a:gd name="connsiteY2" fmla="*/ 197644 h 200025"/>
                  <a:gd name="connsiteX3" fmla="*/ 7144 w 152400"/>
                  <a:gd name="connsiteY3" fmla="*/ 19764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200025">
                    <a:moveTo>
                      <a:pt x="7144" y="7144"/>
                    </a:moveTo>
                    <a:lnTo>
                      <a:pt x="150019" y="7144"/>
                    </a:lnTo>
                    <a:lnTo>
                      <a:pt x="150019" y="197644"/>
                    </a:lnTo>
                    <a:lnTo>
                      <a:pt x="7144" y="197644"/>
                    </a:lnTo>
                    <a:close/>
                  </a:path>
                </a:pathLst>
              </a:custGeom>
              <a:solidFill>
                <a:srgbClr val="177FCC"/>
              </a:solidFill>
              <a:ln w="9525" cap="flat">
                <a:solidFill>
                  <a:srgbClr val="177F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7121CE4-5155-4B6F-A51F-4ACE1EAD1E25}"/>
                  </a:ext>
                </a:extLst>
              </p:cNvPr>
              <p:cNvSpPr/>
              <p:nvPr/>
            </p:nvSpPr>
            <p:spPr>
              <a:xfrm>
                <a:off x="12346612" y="5569513"/>
                <a:ext cx="314325" cy="314325"/>
              </a:xfrm>
              <a:custGeom>
                <a:avLst/>
                <a:gdLst>
                  <a:gd name="connsiteX0" fmla="*/ 263843 w 314325"/>
                  <a:gd name="connsiteY0" fmla="*/ 236982 h 314325"/>
                  <a:gd name="connsiteX1" fmla="*/ 34004 w 314325"/>
                  <a:gd name="connsiteY1" fmla="*/ 7144 h 314325"/>
                  <a:gd name="connsiteX2" fmla="*/ 7144 w 314325"/>
                  <a:gd name="connsiteY2" fmla="*/ 34004 h 314325"/>
                  <a:gd name="connsiteX3" fmla="*/ 236982 w 314325"/>
                  <a:gd name="connsiteY3" fmla="*/ 263843 h 314325"/>
                  <a:gd name="connsiteX4" fmla="*/ 184976 w 314325"/>
                  <a:gd name="connsiteY4" fmla="*/ 315849 h 314325"/>
                  <a:gd name="connsiteX5" fmla="*/ 315849 w 314325"/>
                  <a:gd name="connsiteY5" fmla="*/ 315849 h 314325"/>
                  <a:gd name="connsiteX6" fmla="*/ 315849 w 314325"/>
                  <a:gd name="connsiteY6" fmla="*/ 184976 h 314325"/>
                  <a:gd name="connsiteX7" fmla="*/ 263843 w 314325"/>
                  <a:gd name="connsiteY7" fmla="*/ 236982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4325" h="314325">
                    <a:moveTo>
                      <a:pt x="263843" y="236982"/>
                    </a:moveTo>
                    <a:lnTo>
                      <a:pt x="34004" y="7144"/>
                    </a:lnTo>
                    <a:lnTo>
                      <a:pt x="7144" y="34004"/>
                    </a:lnTo>
                    <a:lnTo>
                      <a:pt x="236982" y="263843"/>
                    </a:lnTo>
                    <a:lnTo>
                      <a:pt x="184976" y="315849"/>
                    </a:lnTo>
                    <a:lnTo>
                      <a:pt x="315849" y="315849"/>
                    </a:lnTo>
                    <a:lnTo>
                      <a:pt x="315849" y="184976"/>
                    </a:lnTo>
                    <a:lnTo>
                      <a:pt x="263843" y="236982"/>
                    </a:lnTo>
                    <a:close/>
                  </a:path>
                </a:pathLst>
              </a:custGeom>
              <a:solidFill>
                <a:srgbClr val="177FCC"/>
              </a:solidFill>
              <a:ln w="9525" cap="flat">
                <a:solidFill>
                  <a:srgbClr val="177F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01EBA4-44E3-4A92-B0D0-3DFB26E06E0C}"/>
              </a:ext>
            </a:extLst>
          </p:cNvPr>
          <p:cNvGrpSpPr/>
          <p:nvPr/>
        </p:nvGrpSpPr>
        <p:grpSpPr>
          <a:xfrm>
            <a:off x="-119959" y="5483529"/>
            <a:ext cx="3295436" cy="1387915"/>
            <a:chOff x="14556724" y="2556070"/>
            <a:chExt cx="3295436" cy="1387915"/>
          </a:xfrm>
        </p:grpSpPr>
        <p:pic>
          <p:nvPicPr>
            <p:cNvPr id="19" name="Graphic 18" descr="Laptop">
              <a:extLst>
                <a:ext uri="{FF2B5EF4-FFF2-40B4-BE49-F238E27FC236}">
                  <a16:creationId xmlns:a16="http://schemas.microsoft.com/office/drawing/2014/main" id="{89A4EE8A-85AD-4746-B487-AC47C6CE5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836770" y="2556070"/>
              <a:ext cx="914400" cy="914400"/>
            </a:xfrm>
            <a:prstGeom prst="rect">
              <a:avLst/>
            </a:prstGeom>
          </p:spPr>
        </p:pic>
        <p:sp>
          <p:nvSpPr>
            <p:cNvPr id="46" name="TextBox 26">
              <a:extLst>
                <a:ext uri="{FF2B5EF4-FFF2-40B4-BE49-F238E27FC236}">
                  <a16:creationId xmlns:a16="http://schemas.microsoft.com/office/drawing/2014/main" id="{C1A077E9-1D5D-4B42-A86D-36DF879A75D5}"/>
                </a:ext>
              </a:extLst>
            </p:cNvPr>
            <p:cNvSpPr txBox="1"/>
            <p:nvPr/>
          </p:nvSpPr>
          <p:spPr>
            <a:xfrm>
              <a:off x="14556724" y="3549390"/>
              <a:ext cx="3295436" cy="394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2A2E3A"/>
                  </a:solidFill>
                  <a:latin typeface="Helios"/>
                </a:rPr>
                <a:t>All are computerized</a:t>
              </a:r>
              <a:endParaRPr lang="en-US" sz="2400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36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9855" y="6098391"/>
            <a:ext cx="3305354" cy="1859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01073" y="7588148"/>
            <a:ext cx="4023107" cy="22629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49909" y="7163047"/>
            <a:ext cx="5538091" cy="31131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6392" y="2780426"/>
            <a:ext cx="2485902" cy="248590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036419" y="2638397"/>
            <a:ext cx="3935026" cy="164431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279015" y="4734552"/>
            <a:ext cx="2428495" cy="242849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493262" y="2049864"/>
            <a:ext cx="4940066" cy="141069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375492" y="4023377"/>
            <a:ext cx="3366490" cy="224024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50811" y="7957652"/>
            <a:ext cx="3921487" cy="195797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559644" y="4282717"/>
            <a:ext cx="3674936" cy="367493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-271509" y="334010"/>
            <a:ext cx="10045573" cy="1484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0"/>
              </a:lnSpc>
            </a:pPr>
            <a:r>
              <a:rPr lang="en-US" sz="10400">
                <a:solidFill>
                  <a:srgbClr val="177FCC"/>
                </a:solidFill>
                <a:latin typeface="Titillium Web Bold"/>
              </a:rPr>
              <a:t>Technologies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77FC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5588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88092" y="220895"/>
            <a:ext cx="6184529" cy="1741880"/>
            <a:chOff x="0" y="0"/>
            <a:chExt cx="8246039" cy="23225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8246039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2012" dirty="0">
                  <a:solidFill>
                    <a:srgbClr val="177FCC"/>
                  </a:solidFill>
                  <a:latin typeface="TT Hoves Bold"/>
                </a:rPr>
                <a:t>Use Case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561352"/>
              <a:ext cx="8246039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72DA11C-7434-489E-B358-4E798BC0D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20264"/>
            <a:ext cx="9982200" cy="998306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7F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6" name="Group 11">
            <a:extLst>
              <a:ext uri="{FF2B5EF4-FFF2-40B4-BE49-F238E27FC236}">
                <a16:creationId xmlns:a16="http://schemas.microsoft.com/office/drawing/2014/main" id="{CEB9A172-F1C7-4D99-AD30-DAB326D937C3}"/>
              </a:ext>
            </a:extLst>
          </p:cNvPr>
          <p:cNvGrpSpPr/>
          <p:nvPr/>
        </p:nvGrpSpPr>
        <p:grpSpPr>
          <a:xfrm rot="16200000">
            <a:off x="2496965" y="1772852"/>
            <a:ext cx="1182915" cy="5400661"/>
            <a:chOff x="0" y="-4468233"/>
            <a:chExt cx="22798184" cy="8246038"/>
          </a:xfrm>
        </p:grpSpPr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E08D123C-FC52-4B6B-B770-D0B0FB185FCF}"/>
                </a:ext>
              </a:extLst>
            </p:cNvPr>
            <p:cNvSpPr txBox="1"/>
            <p:nvPr/>
          </p:nvSpPr>
          <p:spPr>
            <a:xfrm rot="5400000">
              <a:off x="9543364" y="-9477015"/>
              <a:ext cx="8246038" cy="18263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4800" spc="-150" dirty="0">
                  <a:solidFill>
                    <a:srgbClr val="177FCC"/>
                  </a:solidFill>
                  <a:latin typeface="Canva Sans" panose="020B0604020202020204" charset="0"/>
                </a:rPr>
                <a:t>Doctor</a:t>
              </a:r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461E3630-A5F4-419C-AC40-62C33949B6F5}"/>
                </a:ext>
              </a:extLst>
            </p:cNvPr>
            <p:cNvSpPr txBox="1"/>
            <p:nvPr/>
          </p:nvSpPr>
          <p:spPr>
            <a:xfrm>
              <a:off x="0" y="1561352"/>
              <a:ext cx="8246039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E402224-3039-40B9-8447-8A850595616E}"/>
              </a:ext>
            </a:extLst>
          </p:cNvPr>
          <p:cNvGrpSpPr/>
          <p:nvPr/>
        </p:nvGrpSpPr>
        <p:grpSpPr>
          <a:xfrm>
            <a:off x="2598269" y="4235037"/>
            <a:ext cx="824786" cy="476984"/>
            <a:chOff x="2598269" y="4235037"/>
            <a:chExt cx="824786" cy="476984"/>
          </a:xfrm>
        </p:grpSpPr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79A789B1-9950-4035-A465-3C09CFFFA5B9}"/>
                </a:ext>
              </a:extLst>
            </p:cNvPr>
            <p:cNvSpPr/>
            <p:nvPr/>
          </p:nvSpPr>
          <p:spPr>
            <a:xfrm>
              <a:off x="2598269" y="4235037"/>
              <a:ext cx="348220" cy="474641"/>
            </a:xfrm>
            <a:prstGeom prst="chevr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3DD7F925-B2BE-49C8-AA4C-1254B303AFC2}"/>
                </a:ext>
              </a:extLst>
            </p:cNvPr>
            <p:cNvSpPr/>
            <p:nvPr/>
          </p:nvSpPr>
          <p:spPr>
            <a:xfrm>
              <a:off x="2836858" y="4237380"/>
              <a:ext cx="348220" cy="474641"/>
            </a:xfrm>
            <a:prstGeom prst="chevr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384B51EA-2566-4B7B-895C-BAA2412DE9CB}"/>
                </a:ext>
              </a:extLst>
            </p:cNvPr>
            <p:cNvSpPr/>
            <p:nvPr/>
          </p:nvSpPr>
          <p:spPr>
            <a:xfrm>
              <a:off x="3074835" y="4235037"/>
              <a:ext cx="348220" cy="474641"/>
            </a:xfrm>
            <a:prstGeom prst="chevr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56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175</Words>
  <Application>Microsoft Office PowerPoint</Application>
  <PresentationFormat>Custom</PresentationFormat>
  <Paragraphs>88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Helios</vt:lpstr>
      <vt:lpstr>TT Interphases Bold</vt:lpstr>
      <vt:lpstr>Canva Sans</vt:lpstr>
      <vt:lpstr>TT Interphases</vt:lpstr>
      <vt:lpstr>Calibri</vt:lpstr>
      <vt:lpstr>Arial</vt:lpstr>
      <vt:lpstr>Titillium Web Bold</vt:lpstr>
      <vt:lpstr>TT Hoves Bold</vt:lpstr>
      <vt:lpstr>Century Gothic</vt:lpstr>
      <vt:lpstr>Helios Bold</vt:lpstr>
      <vt:lpstr>Pragmatica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Blank Company Profile Business Presentation in Red Maroon White Geometric Style</dc:title>
  <cp:lastModifiedBy>dileesha H H</cp:lastModifiedBy>
  <cp:revision>33</cp:revision>
  <dcterms:created xsi:type="dcterms:W3CDTF">2006-08-16T00:00:00Z</dcterms:created>
  <dcterms:modified xsi:type="dcterms:W3CDTF">2023-11-02T04:17:01Z</dcterms:modified>
  <dc:identifier>DAFZWshJr-0</dc:identifier>
</cp:coreProperties>
</file>